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8"/>
  </p:notesMasterIdLst>
  <p:handoutMasterIdLst>
    <p:handoutMasterId r:id="rId69"/>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 id="399" r:id="rId67"/>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 id="432"/>
            <p14:sldId id="433"/>
            <p14:sldId id="434"/>
            <p14:sldId id="399"/>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B65C"/>
    <a:srgbClr val="F37B68"/>
    <a:srgbClr val="C05178"/>
    <a:srgbClr val="763B78"/>
    <a:srgbClr val="1B2C62"/>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6366" autoAdjust="0"/>
    <p:restoredTop sz="94944" autoAdjust="0"/>
  </p:normalViewPr>
  <p:slideViewPr>
    <p:cSldViewPr snapToGrid="0">
      <p:cViewPr varScale="1">
        <p:scale>
          <a:sx n="116" d="100"/>
          <a:sy n="116" d="100"/>
        </p:scale>
        <p:origin x="134" y="82"/>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notesMaster" Target="notesMasters/notesMaster1.xml"/><Relationship Id="rId76" Type="http://schemas.microsoft.com/office/2015/10/relationships/revisionInfo" Target="revisionInfo.xml"/><Relationship Id="rId7" Type="http://schemas.openxmlformats.org/officeDocument/2006/relationships/slide" Target="slides/slide4.xml"/><Relationship Id="rId71" Type="http://schemas.openxmlformats.org/officeDocument/2006/relationships/presProps" Target="pres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openxmlformats.org/officeDocument/2006/relationships/tableStyles" Target="tableStyles.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commentAuthors" Target="commentAuthors.xml"/><Relationship Id="rId75" Type="http://schemas.microsoft.com/office/2016/11/relationships/changesInfo" Target="changesInfos/changesInfo1.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04/07/2020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04/07/2020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err="1"/>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9.xml.rels><?xml version="1.0" encoding="UTF-8" standalone="yes"?>
<Relationships xmlns="http://schemas.openxmlformats.org/package/2006/relationships"><Relationship Id="rId2" Type="http://schemas.openxmlformats.org/officeDocument/2006/relationships/hyperlink" Target="https://www.intuvisiontech.com/solutions/covid-19" TargetMode="External"/><Relationship Id="rId1" Type="http://schemas.openxmlformats.org/officeDocument/2006/relationships/slideLayout" Target="../slideLayouts/slideLayout1.xml"/></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0.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1.png"/><Relationship Id="rId1" Type="http://schemas.openxmlformats.org/officeDocument/2006/relationships/slideLayout" Target="../slideLayouts/slideLayout1.xml"/></Relationships>
</file>

<file path=ppt/slides/_rels/slide64.xml.rels><?xml version="1.0" encoding="UTF-8" standalone="yes"?>
<Relationships xmlns="http://schemas.openxmlformats.org/package/2006/relationships"><Relationship Id="rId3" Type="http://schemas.openxmlformats.org/officeDocument/2006/relationships/image" Target="../media/image113.png"/><Relationship Id="rId2" Type="http://schemas.openxmlformats.org/officeDocument/2006/relationships/image" Target="../media/image112.png"/><Relationship Id="rId1" Type="http://schemas.openxmlformats.org/officeDocument/2006/relationships/slideLayout" Target="../slideLayouts/slideLayout1.xml"/><Relationship Id="rId5" Type="http://schemas.openxmlformats.org/officeDocument/2006/relationships/image" Target="../media/image115.png"/><Relationship Id="rId4" Type="http://schemas.openxmlformats.org/officeDocument/2006/relationships/image" Target="../media/image114.png"/></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046988"/>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154984"/>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22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22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493538"/>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22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22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2200">
              <a:ea typeface="+mn-lt"/>
              <a:cs typeface="+mn-lt"/>
            </a:endParaRPr>
          </a:p>
          <a:p>
            <a:r>
              <a:rPr lang="pt" sz="2200">
                <a:ea typeface="+mn-lt"/>
                <a:cs typeface="+mn-lt"/>
              </a:rPr>
              <a:t>Por exemplo, conforme descrito por Chun (2020) no </a:t>
            </a:r>
            <a:r>
              <a:rPr lang="pt" sz="2200" b="1" i="1">
                <a:ea typeface="+mn-lt"/>
                <a:cs typeface="+mn-lt"/>
              </a:rPr>
              <a:t>South China Morning Post</a:t>
            </a:r>
            <a:r>
              <a:rPr lang="pt" sz="2200">
                <a:ea typeface="+mn-lt"/>
                <a:cs typeface="+mn-lt"/>
              </a:rPr>
              <a:t>: </a:t>
            </a:r>
            <a:r>
              <a:rPr lang="pt" sz="2200" i="1">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a:ea typeface="+mn-lt"/>
                <a:cs typeface="+mn-lt"/>
              </a:rPr>
              <a:t>se ele está usando uma máscara cirúrgica.</a:t>
            </a:r>
            <a:r>
              <a:rPr lang="pt" sz="2200" i="1">
                <a:ea typeface="+mn-lt"/>
                <a:cs typeface="+mn-lt"/>
              </a:rPr>
              <a:t>"</a:t>
            </a:r>
            <a:endParaRPr lang="pt" i="1">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t>
            </a:r>
            <a:r>
              <a:rPr lang="pt-BR" sz="1050" dirty="0" err="1"/>
              <a:t>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3) Referencial Teórico e Metodologia do Projeto Analítico</a:t>
            </a:r>
            <a:endParaRPr lang="pt-BR" sz="2800" b="1" dirty="0">
              <a:solidFill>
                <a:schemeClr val="bg1"/>
              </a:solidFill>
            </a:endParaRP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a:t>- </a:t>
            </a:r>
            <a:r>
              <a:rPr lang="pt-BR" sz="2400">
                <a:solidFill>
                  <a:prstClr val="black"/>
                </a:solidFill>
              </a:rPr>
              <a:t>Qual foi o </a:t>
            </a:r>
            <a:r>
              <a:rPr lang="pt-BR" sz="2400" b="1">
                <a:solidFill>
                  <a:prstClr val="black"/>
                </a:solidFill>
              </a:rPr>
              <a:t>REFERENCIAL TEÓRICO</a:t>
            </a:r>
            <a:r>
              <a:rPr lang="pt-BR" sz="2400">
                <a:solidFill>
                  <a:prstClr val="black"/>
                </a:solidFill>
              </a:rPr>
              <a:t> concebido (</a:t>
            </a:r>
            <a:r>
              <a:rPr lang="pt-BR" sz="2400" b="1">
                <a:solidFill>
                  <a:prstClr val="black"/>
                </a:solidFill>
              </a:rPr>
              <a:t>ler para a turma</a:t>
            </a:r>
            <a:r>
              <a:rPr lang="pt-BR" sz="2400">
                <a:solidFill>
                  <a:prstClr val="black"/>
                </a:solidFill>
              </a:rPr>
              <a:t>)</a:t>
            </a:r>
            <a:r>
              <a:rPr lang="pt-BR" sz="2400"/>
              <a:t>?</a:t>
            </a:r>
            <a:endParaRPr lang="pt-BR" sz="2400" dirty="0"/>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a:t>[3 de 12]</a:t>
            </a:r>
            <a:endParaRPr lang="pt-BR" dirty="0"/>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a:t>
            </a:r>
            <a:r>
              <a:rPr lang="pt-BR" sz="2200">
                <a:ea typeface="+mn-lt"/>
                <a:cs typeface="+mn-lt"/>
              </a:rPr>
              <a:t>delas. </a:t>
            </a:r>
            <a:endParaRPr lang="pt-BR" sz="2200" dirty="0">
              <a:ea typeface="+mn-lt"/>
              <a:cs typeface="+mn-lt"/>
            </a:endParaRP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quando ao uso de técnicas de Inteligência Artificial (como é o caso da </a:t>
            </a:r>
            <a:r>
              <a:rPr lang="pt-BR" sz="2200" i="1" dirty="0"/>
              <a:t>machine learning</a:t>
            </a:r>
            <a:r>
              <a:rPr lang="pt-BR" sz="2200" dirty="0"/>
              <a:t>) sem a devida transparência e regulamentação devem ser levadas </a:t>
            </a:r>
            <a:r>
              <a:rPr lang="pt-BR" sz="2200" b="1" dirty="0"/>
              <a:t>equipes de implementação e divulgação </a:t>
            </a:r>
            <a:r>
              <a:rPr lang="pt-BR" sz="2200" dirty="0"/>
              <a:t>de um sistema em conta pelas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de </a:t>
            </a:r>
            <a:r>
              <a:rPr lang="pt-BR" sz="1400" i="1" dirty="0" err="1"/>
              <a:t>computer</a:t>
            </a:r>
            <a:r>
              <a:rPr lang="pt-BR" sz="1400" i="1" dirty="0"/>
              <a:t> </a:t>
            </a:r>
            <a:r>
              <a:rPr lang="pt-BR" sz="1400" i="1" dirty="0" err="1"/>
              <a:t>vision</a:t>
            </a:r>
            <a:r>
              <a:rPr lang="pt-BR" sz="1400" i="1" dirty="0"/>
              <a:t> </a:t>
            </a:r>
            <a:r>
              <a:rPr lang="pt-BR" sz="1400" dirty="0"/>
              <a:t>para Python, chamado </a:t>
            </a:r>
            <a:r>
              <a:rPr lang="pt-BR" sz="1400" b="1" dirty="0" err="1"/>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err="1">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a:t>Visionários</a:t>
                </a:r>
                <a:endParaRPr lang="pt-BR" sz="1400" dirty="0"/>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35242" y="2347657"/>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430887"/>
          </a:xfrm>
          <a:prstGeom prst="rect">
            <a:avLst/>
          </a:prstGeom>
          <a:noFill/>
          <a:ln>
            <a:noFill/>
          </a:ln>
        </p:spPr>
        <p:txBody>
          <a:bodyPr wrap="square" rtlCol="0" anchor="t">
            <a:spAutoFit/>
          </a:bodyPr>
          <a:lstStyle/>
          <a:p>
            <a:r>
              <a:rPr lang="pt-BR" sz="2200" dirty="0"/>
              <a:t>Dizer que o modelo atualmente não está acoplado em um framework de vídeo mas que isso é possível</a:t>
            </a:r>
            <a:endParaRPr lang="en-US" dirty="0"/>
          </a:p>
        </p:txBody>
      </p:sp>
    </p:spTree>
    <p:extLst>
      <p:ext uri="{BB962C8B-B14F-4D97-AF65-F5344CB8AC3E}">
        <p14:creationId xmlns:p14="http://schemas.microsoft.com/office/powerpoint/2010/main" val="1782597892"/>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4" name="CaixaDeTexto 3">
            <a:extLst>
              <a:ext uri="{FF2B5EF4-FFF2-40B4-BE49-F238E27FC236}">
                <a16:creationId xmlns:a16="http://schemas.microsoft.com/office/drawing/2014/main" id="{A669B354-350D-4C90-B1CF-E0DF5E164E9D}"/>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To-do:</a:t>
            </a:r>
          </a:p>
          <a:p>
            <a:endParaRPr lang="pt-BR" sz="2200" dirty="0"/>
          </a:p>
          <a:p>
            <a:r>
              <a:rPr lang="pt-BR" sz="2200" dirty="0"/>
              <a:t>Colocar possibilidades de criação de outros modelos para detecção de aglomerações, “wrong way” (sentido de fluxo de pessoas) etc.</a:t>
            </a:r>
          </a:p>
          <a:p>
            <a:endParaRPr lang="pt-BR" sz="2200" dirty="0"/>
          </a:p>
          <a:p>
            <a:r>
              <a:rPr lang="pt-BR" sz="2200" dirty="0">
                <a:hlinkClick r:id="rId2"/>
              </a:rPr>
              <a:t>https://www.intuvisiontech.com/solutions/covid-19</a:t>
            </a:r>
            <a:r>
              <a:rPr lang="pt-BR" sz="2200" dirty="0"/>
              <a:t> </a:t>
            </a:r>
          </a:p>
        </p:txBody>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430887"/>
          </a:xfrm>
          <a:prstGeom prst="rect">
            <a:avLst/>
          </a:prstGeom>
          <a:noFill/>
          <a:ln>
            <a:noFill/>
          </a:ln>
        </p:spPr>
        <p:txBody>
          <a:bodyPr wrap="square" rtlCol="0">
            <a:spAutoFit/>
          </a:bodyPr>
          <a:lstStyle/>
          <a:p>
            <a:r>
              <a:rPr lang="pt-BR" sz="2200" dirty="0"/>
              <a:t>Escrever aqui</a:t>
            </a:r>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R$ 5.000,00 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
        <p:cNvGrpSpPr/>
        <p:nvPr/>
      </p:nvGrpSpPr>
      <p:grpSpPr>
        <a:xfrm>
          <a:off x="0" y="0"/>
          <a:ext cx="0" cy="0"/>
          <a:chOff x="0" y="0"/>
          <a:chExt cx="0" cy="0"/>
        </a:xfrm>
      </p:grpSpPr>
      <p:pic>
        <p:nvPicPr>
          <p:cNvPr id="7" name="Picture 6" descr="A person sitting at a table with a sign&#10;&#10;Description generated with very high confidence">
            <a:extLst>
              <a:ext uri="{FF2B5EF4-FFF2-40B4-BE49-F238E27FC236}">
                <a16:creationId xmlns:a16="http://schemas.microsoft.com/office/drawing/2014/main" id="{F00ABA7A-6B78-4628-8E7F-28A3DF74446E}"/>
              </a:ext>
            </a:extLst>
          </p:cNvPr>
          <p:cNvPicPr>
            <a:picLocks noChangeAspect="1"/>
          </p:cNvPicPr>
          <p:nvPr/>
        </p:nvPicPr>
        <p:blipFill>
          <a:blip r:embed="rId2"/>
          <a:stretch>
            <a:fillRect/>
          </a:stretch>
        </p:blipFill>
        <p:spPr>
          <a:xfrm>
            <a:off x="302195" y="1521992"/>
            <a:ext cx="2743200" cy="2263966"/>
          </a:xfrm>
          <a:prstGeom prst="rect">
            <a:avLst/>
          </a:prstGeom>
        </p:spPr>
      </p:pic>
      <p:pic>
        <p:nvPicPr>
          <p:cNvPr id="9" name="Picture 7" descr="A picture containing newspaper, shirt&#10;&#10;Description generated with very high confidence">
            <a:extLst>
              <a:ext uri="{FF2B5EF4-FFF2-40B4-BE49-F238E27FC236}">
                <a16:creationId xmlns:a16="http://schemas.microsoft.com/office/drawing/2014/main" id="{3FD5BB9B-0A64-4C6E-B7CD-718503D3AC4E}"/>
              </a:ext>
            </a:extLst>
          </p:cNvPr>
          <p:cNvPicPr>
            <a:picLocks noChangeAspect="1"/>
          </p:cNvPicPr>
          <p:nvPr/>
        </p:nvPicPr>
        <p:blipFill>
          <a:blip r:embed="rId3"/>
          <a:stretch>
            <a:fillRect/>
          </a:stretch>
        </p:blipFill>
        <p:spPr>
          <a:xfrm>
            <a:off x="3239477" y="1519556"/>
            <a:ext cx="4182533" cy="2255811"/>
          </a:xfrm>
          <a:prstGeom prst="rect">
            <a:avLst/>
          </a:prstGeom>
        </p:spPr>
      </p:pic>
      <p:pic>
        <p:nvPicPr>
          <p:cNvPr id="10" name="Picture 8" descr="A person wearing a suit and tie&#10;&#10;Description generated with very high confidence">
            <a:extLst>
              <a:ext uri="{FF2B5EF4-FFF2-40B4-BE49-F238E27FC236}">
                <a16:creationId xmlns:a16="http://schemas.microsoft.com/office/drawing/2014/main" id="{3D3771CF-F96B-4E73-A71C-4A2C4C907151}"/>
              </a:ext>
            </a:extLst>
          </p:cNvPr>
          <p:cNvPicPr>
            <a:picLocks noChangeAspect="1"/>
          </p:cNvPicPr>
          <p:nvPr/>
        </p:nvPicPr>
        <p:blipFill>
          <a:blip r:embed="rId4"/>
          <a:stretch>
            <a:fillRect/>
          </a:stretch>
        </p:blipFill>
        <p:spPr>
          <a:xfrm>
            <a:off x="7658627" y="1519623"/>
            <a:ext cx="3153507" cy="2262256"/>
          </a:xfrm>
          <a:prstGeom prst="rect">
            <a:avLst/>
          </a:prstGeom>
        </p:spPr>
      </p:pic>
      <p:pic>
        <p:nvPicPr>
          <p:cNvPr id="11" name="Picture 9" descr="A person posing for the camera&#10;&#10;Description generated with very high confidence">
            <a:extLst>
              <a:ext uri="{FF2B5EF4-FFF2-40B4-BE49-F238E27FC236}">
                <a16:creationId xmlns:a16="http://schemas.microsoft.com/office/drawing/2014/main" id="{58EFE8DB-746C-4148-9E20-61A8604A6539}"/>
              </a:ext>
            </a:extLst>
          </p:cNvPr>
          <p:cNvPicPr>
            <a:picLocks noChangeAspect="1"/>
          </p:cNvPicPr>
          <p:nvPr/>
        </p:nvPicPr>
        <p:blipFill>
          <a:blip r:embed="rId5"/>
          <a:stretch>
            <a:fillRect/>
          </a:stretch>
        </p:blipFill>
        <p:spPr>
          <a:xfrm>
            <a:off x="4536380" y="4344380"/>
            <a:ext cx="2743200" cy="1891508"/>
          </a:xfrm>
          <a:prstGeom prst="rect">
            <a:avLst/>
          </a:prstGeom>
        </p:spPr>
      </p:pic>
    </p:spTree>
    <p:extLst>
      <p:ext uri="{BB962C8B-B14F-4D97-AF65-F5344CB8AC3E}">
        <p14:creationId xmlns:p14="http://schemas.microsoft.com/office/powerpoint/2010/main" val="120348392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a:t>
            </a:r>
            <a:r>
              <a:rPr lang="pt-BR" sz="1400" b="1" i="1" dirty="0" err="1"/>
              <a:t>Source</a:t>
            </a:r>
            <a:r>
              <a:rPr lang="pt-BR" sz="1400" b="1" i="1" dirty="0"/>
              <a:t>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a:t>
            </a:r>
            <a:r>
              <a:rPr lang="pt-BR" sz="1400" i="1" dirty="0" err="1">
                <a:ea typeface="+mn-lt"/>
                <a:cs typeface="+mn-lt"/>
              </a:rPr>
              <a:t>Chollet</a:t>
            </a:r>
            <a:r>
              <a:rPr lang="pt-BR" sz="1400" i="1" dirty="0">
                <a:ea typeface="+mn-lt"/>
                <a:cs typeface="+mn-lt"/>
              </a:rPr>
              <a:t> e </a:t>
            </a:r>
            <a:r>
              <a:rPr lang="pt-BR" sz="1400" i="1" dirty="0" err="1">
                <a:ea typeface="+mn-lt"/>
                <a:cs typeface="+mn-lt"/>
              </a:rPr>
              <a:t>Antonio</a:t>
            </a:r>
            <a:r>
              <a:rPr lang="pt-BR" sz="1400" i="1" dirty="0">
                <a:ea typeface="+mn-lt"/>
                <a:cs typeface="+mn-lt"/>
              </a:rPr>
              <a:t> </a:t>
            </a:r>
            <a:r>
              <a:rPr lang="pt-BR" sz="1400" i="1" dirty="0" err="1">
                <a:ea typeface="+mn-lt"/>
                <a:cs typeface="+mn-lt"/>
              </a:rPr>
              <a:t>Gulli</a:t>
            </a:r>
            <a:r>
              <a:rPr lang="pt-BR" sz="1400" i="1" dirty="0">
                <a:ea typeface="+mn-lt"/>
                <a:cs typeface="+mn-lt"/>
              </a:rPr>
              <a:t>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a:t>
            </a:r>
            <a:r>
              <a:rPr lang="pt-BR" sz="1400" i="1" dirty="0" err="1">
                <a:cs typeface="Calibri"/>
              </a:rPr>
              <a:t>Grad</a:t>
            </a:r>
            <a:r>
              <a:rPr lang="pt-BR" sz="1400" i="1" dirty="0">
                <a:cs typeface="Calibri"/>
              </a:rPr>
              <a:t>-CAM para desmistificação dos modelos tidos como "</a:t>
            </a:r>
            <a:r>
              <a:rPr lang="pt-BR" sz="1400" i="1" dirty="0" err="1">
                <a:cs typeface="Calibri"/>
              </a:rPr>
              <a:t>black</a:t>
            </a:r>
            <a:r>
              <a:rPr lang="pt-BR" sz="1400" i="1" dirty="0">
                <a:cs typeface="Calibri"/>
              </a:rPr>
              <a:t>-box"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365</TotalTime>
  <Words>8664</Words>
  <Application>Microsoft Office PowerPoint</Application>
  <PresentationFormat>Widescreen</PresentationFormat>
  <Paragraphs>578</Paragraphs>
  <Slides>64</Slides>
  <Notes>12</Notes>
  <HiddenSlides>1</HiddenSlides>
  <MMClips>1</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64</vt:i4>
      </vt:variant>
    </vt:vector>
  </HeadingPairs>
  <TitlesOfParts>
    <vt:vector size="73"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Apresentação do PowerPoint</dc:title>
  <dc:creator>Bruno Brito Pereira de Souza</dc:creator>
  <cp:lastModifiedBy>Leandro Daniel</cp:lastModifiedBy>
  <cp:revision>79</cp:revision>
  <cp:lastPrinted>2019-10-23T23:44:30Z</cp:lastPrinted>
  <dcterms:created xsi:type="dcterms:W3CDTF">2018-05-12T05:42:05Z</dcterms:created>
  <dcterms:modified xsi:type="dcterms:W3CDTF">2020-07-04T17:20:06Z</dcterms:modified>
</cp:coreProperties>
</file>